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0" r:id="rId3"/>
    <p:sldId id="257" r:id="rId4"/>
    <p:sldId id="259" r:id="rId5"/>
    <p:sldId id="261" r:id="rId6"/>
    <p:sldId id="264" r:id="rId7"/>
    <p:sldId id="262" r:id="rId8"/>
    <p:sldId id="265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F6760-A29F-42FF-B32B-3E2F65C8983D}" type="datetimeFigureOut">
              <a:rPr lang="fr-FR" smtClean="0"/>
              <a:t>11/07/2021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1B90-6806-46F6-8E1B-90BF0539D5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803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CEB88-35FA-4C88-A475-E84F77A5DF6A}" type="datetime1">
              <a:rPr lang="fr-FR" smtClean="0"/>
              <a:t>11/07/2021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AA33-06DA-4A72-BCFD-3EB7EA5ECEE1}" type="datetime1">
              <a:rPr lang="fr-FR" smtClean="0"/>
              <a:t>11/07/2021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9323-3A29-4853-B521-E7F6620AFEA3}" type="datetime1">
              <a:rPr lang="fr-FR" smtClean="0"/>
              <a:t>11/07/2021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46125-58EF-4371-9ACB-02CDA8A891FD}" type="datetime1">
              <a:rPr lang="fr-FR" smtClean="0"/>
              <a:t>11/07/2021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C5B5-65F4-4942-A6C6-0D524F3688E8}" type="datetime1">
              <a:rPr lang="fr-FR" smtClean="0"/>
              <a:t>11/07/2021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C428-06F1-4D3D-96FD-15086A27618C}" type="datetime1">
              <a:rPr lang="fr-FR" smtClean="0"/>
              <a:t>11/07/2021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FD56-5391-46D6-BB43-190A5870E7D6}" type="datetime1">
              <a:rPr lang="fr-FR" smtClean="0"/>
              <a:t>11/07/2021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492F-DB7B-41D1-9E1A-524A5A251464}" type="datetime1">
              <a:rPr lang="fr-FR" smtClean="0"/>
              <a:t>11/07/2021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E5E3-7699-4DD5-9613-67E0AA9EADF7}" type="datetime1">
              <a:rPr lang="fr-FR" smtClean="0"/>
              <a:t>11/07/2021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9D73-45DB-4515-BDA3-524AC986BD29}" type="datetime1">
              <a:rPr lang="fr-FR" smtClean="0"/>
              <a:t>11/07/2021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9ED3-B352-4E61-ABA3-F54637D6DB6B}" type="datetime1">
              <a:rPr lang="fr-FR" smtClean="0"/>
              <a:t>11/07/2021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38FCD-34BE-4CF8-A85D-B31669201AFC}" type="datetime1">
              <a:rPr lang="fr-FR" smtClean="0"/>
              <a:t>11/07/2021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E9BF9-EBB5-4D35-8BAF-35E2DF8E5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/>
              <a:t>Deep</a:t>
            </a:r>
            <a:r>
              <a:rPr lang="fr-FR" b="1" dirty="0"/>
              <a:t> </a:t>
            </a:r>
            <a:r>
              <a:rPr lang="fr-FR" b="1" dirty="0" err="1"/>
              <a:t>Deterministic</a:t>
            </a:r>
            <a:r>
              <a:rPr lang="fr-FR" b="1" dirty="0"/>
              <a:t> Policy Gradient (DDPG)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B72058-150F-42C2-B123-A30F08FA0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Raffael Bolla Di Lorenzo</a:t>
            </a:r>
          </a:p>
          <a:p>
            <a:r>
              <a:rPr lang="fr-FR" dirty="0"/>
              <a:t>@raffaelbdl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0125F1-218A-4515-9064-D0D3EF35439A}"/>
              </a:ext>
            </a:extLst>
          </p:cNvPr>
          <p:cNvSpPr txBox="1"/>
          <p:nvPr/>
        </p:nvSpPr>
        <p:spPr>
          <a:xfrm>
            <a:off x="71102" y="6050000"/>
            <a:ext cx="9107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https://lilianweng.github.io/lil-log/2018/04/08/policy-gradient-algorithms.html#ddpg</a:t>
            </a:r>
          </a:p>
          <a:p>
            <a:r>
              <a:rPr lang="fr-FR" sz="2000" dirty="0">
                <a:solidFill>
                  <a:schemeClr val="bg1"/>
                </a:solidFill>
              </a:rPr>
              <a:t>https://spinningup.openai.com/en/latest/algorithms/ddpg.html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2C6926-87CE-4DE9-B0AD-D2562615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>
                <a:solidFill>
                  <a:schemeClr val="bg1"/>
                </a:solidFill>
              </a:rPr>
              <a:t>1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8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A8235-1EA4-43F4-8A37-9B94E6F8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/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3"/>
                    </a:solidFill>
                  </a:rPr>
                  <a:t>politique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b="0" dirty="0">
                  <a:solidFill>
                    <a:schemeClr val="accent3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rgbClr val="0070C0"/>
                    </a:solidFill>
                  </a:rPr>
                  <a:t>valeur d’état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5"/>
                    </a:solidFill>
                  </a:rPr>
                  <a:t>valeur d’action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blipFill>
                <a:blip r:embed="rId2"/>
                <a:stretch>
                  <a:fillRect l="-1386" t="-4569" b="-111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5E9D6C39-E6DA-4FF8-86CD-A3F3262C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</a:t>
            </a:fld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60D935D-53AF-4545-98E4-713876902198}"/>
              </a:ext>
            </a:extLst>
          </p:cNvPr>
          <p:cNvSpPr/>
          <p:nvPr/>
        </p:nvSpPr>
        <p:spPr>
          <a:xfrm>
            <a:off x="6475103" y="3213219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1EE6469-95D0-41A5-BBFC-F4DB2C98C50B}"/>
              </a:ext>
            </a:extLst>
          </p:cNvPr>
          <p:cNvSpPr/>
          <p:nvPr/>
        </p:nvSpPr>
        <p:spPr>
          <a:xfrm>
            <a:off x="9336668" y="1937368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  <a:p>
            <a:pPr algn="ctr"/>
            <a:r>
              <a:rPr lang="fr-FR" dirty="0"/>
              <a:t>On estime le gain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C7A1085-68E1-4144-8FFF-E3CD714679DA}"/>
              </a:ext>
            </a:extLst>
          </p:cNvPr>
          <p:cNvSpPr/>
          <p:nvPr/>
        </p:nvSpPr>
        <p:spPr>
          <a:xfrm>
            <a:off x="9336669" y="4903150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4416CA41-B311-4C04-99C2-6C6D3BE88776}"/>
              </a:ext>
            </a:extLst>
          </p:cNvPr>
          <p:cNvCxnSpPr>
            <a:stCxn id="21" idx="0"/>
            <a:endCxn id="22" idx="1"/>
          </p:cNvCxnSpPr>
          <p:nvPr/>
        </p:nvCxnSpPr>
        <p:spPr>
          <a:xfrm rot="5400000" flipH="1" flipV="1">
            <a:off x="7993710" y="1870261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155876DA-EE38-4127-B9E1-D3E090B90E15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rot="10800000">
            <a:off x="7469403" y="4127620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442A2F6-4204-4A71-88FE-702EA300B7A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0596928" y="2851768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/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800" dirty="0"/>
                  <a:t>,</a:t>
                </a:r>
                <a:r>
                  <a:rPr lang="fr-F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/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DFD635-809C-4960-832B-557812DFC2D8}"/>
              </a:ext>
            </a:extLst>
          </p:cNvPr>
          <p:cNvSpPr/>
          <p:nvPr/>
        </p:nvSpPr>
        <p:spPr>
          <a:xfrm>
            <a:off x="2202694" y="1539315"/>
            <a:ext cx="2474209" cy="76026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Agent</a:t>
            </a:r>
            <a:endParaRPr lang="fr-FR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967656-3CDB-4D20-8AF9-CDD65DECA6FE}"/>
              </a:ext>
            </a:extLst>
          </p:cNvPr>
          <p:cNvSpPr/>
          <p:nvPr/>
        </p:nvSpPr>
        <p:spPr>
          <a:xfrm>
            <a:off x="1602418" y="2843160"/>
            <a:ext cx="3674763" cy="760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Environnement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6358398-6690-4A17-A756-7CBFF80AB6BF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>
            <a:off x="4676903" y="1919445"/>
            <a:ext cx="600278" cy="1303845"/>
          </a:xfrm>
          <a:prstGeom prst="bentConnector3">
            <a:avLst>
              <a:gd name="adj1" fmla="val 20167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E775A767-C940-47AB-901D-24DEACF76BB2}"/>
              </a:ext>
            </a:extLst>
          </p:cNvPr>
          <p:cNvCxnSpPr>
            <a:cxnSpLocks/>
            <a:stCxn id="30" idx="1"/>
            <a:endCxn id="29" idx="1"/>
          </p:cNvCxnSpPr>
          <p:nvPr/>
        </p:nvCxnSpPr>
        <p:spPr>
          <a:xfrm rot="10800000" flipH="1">
            <a:off x="1602418" y="1919446"/>
            <a:ext cx="600276" cy="1303845"/>
          </a:xfrm>
          <a:prstGeom prst="bentConnector3">
            <a:avLst>
              <a:gd name="adj1" fmla="val -10463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/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/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blipFill>
                <a:blip r:embed="rId6"/>
                <a:stretch>
                  <a:fillRect l="-13830" r="-79787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7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  <p:bldP spid="23" grpId="0" animBg="1"/>
      <p:bldP spid="27" grpId="0"/>
      <p:bldP spid="28" grpId="0"/>
      <p:bldP spid="29" grpId="0" animBg="1"/>
      <p:bldP spid="30" grpId="0" animBg="1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892EC2-0F75-4E6D-BEA5-25DF7F59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Rappels DQN et limites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E8AAF33-0AC8-4F2E-84F2-16520BC85567}"/>
              </a:ext>
            </a:extLst>
          </p:cNvPr>
          <p:cNvSpPr/>
          <p:nvPr/>
        </p:nvSpPr>
        <p:spPr>
          <a:xfrm>
            <a:off x="6400221" y="3285120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854865-A70A-455F-9B97-B8363AAEB19A}"/>
              </a:ext>
            </a:extLst>
          </p:cNvPr>
          <p:cNvSpPr/>
          <p:nvPr/>
        </p:nvSpPr>
        <p:spPr>
          <a:xfrm>
            <a:off x="9261786" y="2009269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49CC375-C08C-47BE-AE2C-FFA7F904FD8C}"/>
              </a:ext>
            </a:extLst>
          </p:cNvPr>
          <p:cNvSpPr/>
          <p:nvPr/>
        </p:nvSpPr>
        <p:spPr>
          <a:xfrm>
            <a:off x="9261787" y="4975051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AF7F0CC7-8AEC-41DD-BA15-3F0B04C07D06}"/>
              </a:ext>
            </a:extLst>
          </p:cNvPr>
          <p:cNvCxnSpPr>
            <a:stCxn id="4" idx="0"/>
            <a:endCxn id="5" idx="1"/>
          </p:cNvCxnSpPr>
          <p:nvPr/>
        </p:nvCxnSpPr>
        <p:spPr>
          <a:xfrm rot="5400000" flipH="1" flipV="1">
            <a:off x="7918828" y="1942162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E8607933-C819-4E7E-BAB8-6517BF2E5D5A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7394521" y="4199521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A2261AD-8E8C-46A8-92AB-AB196DEBEECF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522046" y="2923669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F044DCD-B2F8-46B5-B113-33B13113A2D5}"/>
                  </a:ext>
                </a:extLst>
              </p:cNvPr>
              <p:cNvSpPr txBox="1"/>
              <p:nvPr/>
            </p:nvSpPr>
            <p:spPr>
              <a:xfrm>
                <a:off x="9860657" y="1471209"/>
                <a:ext cx="12607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F044DCD-B2F8-46B5-B113-33B13113A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657" y="1471209"/>
                <a:ext cx="12607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785C487-312F-42A8-940F-39FAAFE1E293}"/>
                  </a:ext>
                </a:extLst>
              </p:cNvPr>
              <p:cNvSpPr txBox="1"/>
              <p:nvPr/>
            </p:nvSpPr>
            <p:spPr>
              <a:xfrm>
                <a:off x="7808557" y="5917985"/>
                <a:ext cx="41042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epsgreedy</m:t>
                      </m:r>
                      <m: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fr-FR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785C487-312F-42A8-940F-39FAAFE1E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557" y="5917985"/>
                <a:ext cx="410420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D83F7ACA-1D37-48BB-BEB0-6870B255D12E}"/>
              </a:ext>
            </a:extLst>
          </p:cNvPr>
          <p:cNvSpPr txBox="1"/>
          <p:nvPr/>
        </p:nvSpPr>
        <p:spPr>
          <a:xfrm>
            <a:off x="172995" y="1241884"/>
            <a:ext cx="203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Problème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AEC068-9372-4231-85AA-D59287E4C3AF}"/>
              </a:ext>
            </a:extLst>
          </p:cNvPr>
          <p:cNvSpPr txBox="1"/>
          <p:nvPr/>
        </p:nvSpPr>
        <p:spPr>
          <a:xfrm>
            <a:off x="172995" y="2106270"/>
            <a:ext cx="5516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On ne peut travailler que dans un domaine discret.</a:t>
            </a:r>
          </a:p>
          <a:p>
            <a:endParaRPr lang="fr-FR" sz="2400" dirty="0">
              <a:solidFill>
                <a:schemeClr val="accent1"/>
              </a:solidFill>
            </a:endParaRPr>
          </a:p>
          <a:p>
            <a:r>
              <a:rPr lang="fr-FR" sz="2400" dirty="0">
                <a:solidFill>
                  <a:schemeClr val="accent1"/>
                </a:solidFill>
              </a:rPr>
              <a:t>-&gt; On pourrait plus discrétiser l’espace</a:t>
            </a:r>
          </a:p>
          <a:p>
            <a:r>
              <a:rPr lang="fr-FR" sz="2400" dirty="0">
                <a:solidFill>
                  <a:schemeClr val="accent1"/>
                </a:solidFill>
              </a:rPr>
              <a:t>-&gt; Ou alors on peut juste repasser à la politique en faisant du Q Learning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58B782-6B8C-46E6-9100-BE0ACA18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20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2" grpId="0"/>
      <p:bldP spid="1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81977-5AD3-4242-9F4F-21F4D6A5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DDPG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E7D63-36A3-4C76-A535-1A116F14B6F8}"/>
              </a:ext>
            </a:extLst>
          </p:cNvPr>
          <p:cNvSpPr txBox="1"/>
          <p:nvPr/>
        </p:nvSpPr>
        <p:spPr>
          <a:xfrm>
            <a:off x="172995" y="1241884"/>
            <a:ext cx="4367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L’architecture </a:t>
            </a:r>
            <a:r>
              <a:rPr lang="fr-FR" sz="3200" b="1" u="sng" dirty="0" err="1">
                <a:solidFill>
                  <a:schemeClr val="accent1"/>
                </a:solidFill>
              </a:rPr>
              <a:t>ActorCritic</a:t>
            </a:r>
            <a:endParaRPr lang="fr-FR" sz="3200" b="1" u="sng" dirty="0">
              <a:solidFill>
                <a:schemeClr val="accent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1CA214A-7738-4999-A8BE-5C070AE8F8D9}"/>
              </a:ext>
            </a:extLst>
          </p:cNvPr>
          <p:cNvSpPr/>
          <p:nvPr/>
        </p:nvSpPr>
        <p:spPr>
          <a:xfrm>
            <a:off x="6400221" y="3285120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F9109F7-03CE-4431-8871-4330D67DC57C}"/>
              </a:ext>
            </a:extLst>
          </p:cNvPr>
          <p:cNvSpPr/>
          <p:nvPr/>
        </p:nvSpPr>
        <p:spPr>
          <a:xfrm>
            <a:off x="9261786" y="2009269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DF4AF-E7D0-4BCA-B135-A2DB2C81A002}"/>
              </a:ext>
            </a:extLst>
          </p:cNvPr>
          <p:cNvSpPr/>
          <p:nvPr/>
        </p:nvSpPr>
        <p:spPr>
          <a:xfrm>
            <a:off x="9261787" y="4975051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7B21FE7C-2373-42C6-A17D-21093F746713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7918828" y="1942162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8CE48C9D-B858-4BEA-91BE-3E2A75773BFC}"/>
              </a:ext>
            </a:extLst>
          </p:cNvPr>
          <p:cNvCxnSpPr>
            <a:cxnSpLocks/>
            <a:stCxn id="7" idx="1"/>
            <a:endCxn id="5" idx="2"/>
          </p:cNvCxnSpPr>
          <p:nvPr/>
        </p:nvCxnSpPr>
        <p:spPr>
          <a:xfrm rot="10800000">
            <a:off x="7394521" y="4199521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B45048B-EAD8-4AC1-BCC0-D332F84211DA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522046" y="2923669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401F69B-D65D-48BD-AD68-76D8DF4751A8}"/>
                  </a:ext>
                </a:extLst>
              </p:cNvPr>
              <p:cNvSpPr txBox="1"/>
              <p:nvPr/>
            </p:nvSpPr>
            <p:spPr>
              <a:xfrm>
                <a:off x="9687969" y="1486049"/>
                <a:ext cx="1668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401F69B-D65D-48BD-AD68-76D8DF475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969" y="1486049"/>
                <a:ext cx="166814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737AF44-0420-4BAB-A7B6-CA0B7CCD319E}"/>
                  </a:ext>
                </a:extLst>
              </p:cNvPr>
              <p:cNvSpPr txBox="1"/>
              <p:nvPr/>
            </p:nvSpPr>
            <p:spPr>
              <a:xfrm>
                <a:off x="10052621" y="5889451"/>
                <a:ext cx="938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737AF44-0420-4BAB-A7B6-CA0B7CCD3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21" y="5889451"/>
                <a:ext cx="93884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5701421-A66B-4309-A380-DD4F2C556B01}"/>
                  </a:ext>
                </a:extLst>
              </p:cNvPr>
              <p:cNvSpPr txBox="1"/>
              <p:nvPr/>
            </p:nvSpPr>
            <p:spPr>
              <a:xfrm>
                <a:off x="172995" y="2106270"/>
                <a:ext cx="6023619" cy="3788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1"/>
                    </a:solidFill>
                  </a:rPr>
                  <a:t>On améliore le modèle avec SARSA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Avec d = 1 si l’épisode est terminé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chemeClr val="accent1"/>
                  </a:solidFill>
                </a:endParaRP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améliore la politique avec l’approximation du modèle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chemeClr val="accent1"/>
                  </a:solidFill>
                </a:endParaRP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5701421-A66B-4309-A380-DD4F2C556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2106270"/>
                <a:ext cx="6023619" cy="3788858"/>
              </a:xfrm>
              <a:prstGeom prst="rect">
                <a:avLst/>
              </a:prstGeom>
              <a:blipFill>
                <a:blip r:embed="rId4"/>
                <a:stretch>
                  <a:fillRect l="-1517" t="-12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30D5AB-DFCB-4438-A6A8-3E88E28A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2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2" grpId="0"/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5C351-930B-40ED-A6CC-29F8BDFE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DDPG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5579DCE-3632-46F1-9360-695E4ECE1AEC}"/>
              </a:ext>
            </a:extLst>
          </p:cNvPr>
          <p:cNvSpPr txBox="1"/>
          <p:nvPr/>
        </p:nvSpPr>
        <p:spPr>
          <a:xfrm>
            <a:off x="172995" y="1241884"/>
            <a:ext cx="4365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DDPG est TRÈS instable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AB196F0-8C71-4B54-802D-5F2BE2C4F94E}"/>
                  </a:ext>
                </a:extLst>
              </p:cNvPr>
              <p:cNvSpPr txBox="1"/>
              <p:nvPr/>
            </p:nvSpPr>
            <p:spPr>
              <a:xfrm>
                <a:off x="172995" y="2106270"/>
                <a:ext cx="602361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1"/>
                    </a:solidFill>
                  </a:rPr>
                  <a:t>L’idée est de changer les poids de façon très </a:t>
                </a:r>
                <a:r>
                  <a:rPr lang="fr-FR" sz="2400" i="1" dirty="0" err="1">
                    <a:solidFill>
                      <a:schemeClr val="accent1"/>
                    </a:solidFill>
                  </a:rPr>
                  <a:t>sooooooft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pour pas « brusquer » l’agent.</a:t>
                </a: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définit pour chaque réseau de neurones un réseau « </a:t>
                </a:r>
                <a:r>
                  <a:rPr lang="fr-FR" sz="2400" dirty="0" err="1">
                    <a:solidFill>
                      <a:schemeClr val="accent1"/>
                    </a:solidFill>
                  </a:rPr>
                  <a:t>target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 » qui garde en mémoire les paramètres.</a:t>
                </a: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définit le </a:t>
                </a:r>
                <a:r>
                  <a:rPr lang="fr-FR" sz="2400" i="1" dirty="0" err="1">
                    <a:solidFill>
                      <a:schemeClr val="accent1"/>
                    </a:solidFill>
                  </a:rPr>
                  <a:t>polyak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2400" dirty="0">
                    <a:solidFill>
                      <a:schemeClr val="accent1"/>
                    </a:solidFill>
                  </a:rPr>
                  <a:t> qui est de l’ordre de 0.99</a:t>
                </a: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b="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fr-FR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fr-FR" sz="2400" b="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AB196F0-8C71-4B54-802D-5F2BE2C4F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2106270"/>
                <a:ext cx="6023619" cy="4893647"/>
              </a:xfrm>
              <a:prstGeom prst="rect">
                <a:avLst/>
              </a:prstGeom>
              <a:blipFill>
                <a:blip r:embed="rId2"/>
                <a:stretch>
                  <a:fillRect l="-1517" t="-998" r="-15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181D023-55D2-4879-A7C6-553F683D7BBA}"/>
              </a:ext>
            </a:extLst>
          </p:cNvPr>
          <p:cNvSpPr/>
          <p:nvPr/>
        </p:nvSpPr>
        <p:spPr>
          <a:xfrm>
            <a:off x="6400221" y="3285120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7DB9710-240B-43EB-8C25-73E0971D3241}"/>
              </a:ext>
            </a:extLst>
          </p:cNvPr>
          <p:cNvSpPr/>
          <p:nvPr/>
        </p:nvSpPr>
        <p:spPr>
          <a:xfrm>
            <a:off x="9261786" y="2009269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3E8D6F3-5841-447F-BC0A-D386ADE1E827}"/>
              </a:ext>
            </a:extLst>
          </p:cNvPr>
          <p:cNvSpPr/>
          <p:nvPr/>
        </p:nvSpPr>
        <p:spPr>
          <a:xfrm>
            <a:off x="9261787" y="4975051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94CF4D36-0320-4DAF-BE50-409B6BC72F29}"/>
              </a:ext>
            </a:extLst>
          </p:cNvPr>
          <p:cNvCxnSpPr>
            <a:stCxn id="6" idx="0"/>
            <a:endCxn id="7" idx="1"/>
          </p:cNvCxnSpPr>
          <p:nvPr/>
        </p:nvCxnSpPr>
        <p:spPr>
          <a:xfrm rot="5400000" flipH="1" flipV="1">
            <a:off x="7918828" y="1942162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B4B95B9A-646B-4A24-A1FD-17AD27D951C4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7394521" y="4199521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CCD7B5E-7A4B-4A25-A30F-AAF49DB5135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0522046" y="2923669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C0B6FB9-BA9B-4299-BC89-1BC483B43498}"/>
                  </a:ext>
                </a:extLst>
              </p:cNvPr>
              <p:cNvSpPr txBox="1"/>
              <p:nvPr/>
            </p:nvSpPr>
            <p:spPr>
              <a:xfrm>
                <a:off x="10052621" y="5889451"/>
                <a:ext cx="938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C0B6FB9-BA9B-4299-BC89-1BC483B43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21" y="5889451"/>
                <a:ext cx="93884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8A9646D1-F830-42D1-A759-201892EA7746}"/>
                  </a:ext>
                </a:extLst>
              </p:cNvPr>
              <p:cNvSpPr txBox="1"/>
              <p:nvPr/>
            </p:nvSpPr>
            <p:spPr>
              <a:xfrm>
                <a:off x="9687969" y="1486049"/>
                <a:ext cx="1668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8A9646D1-F830-42D1-A759-201892EA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969" y="1486049"/>
                <a:ext cx="16681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414870-2398-4B7F-91AE-6B24CC4A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38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81977-5AD3-4242-9F4F-21F4D6A5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DDPG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4E7D63-36A3-4C76-A535-1A116F14B6F8}"/>
              </a:ext>
            </a:extLst>
          </p:cNvPr>
          <p:cNvSpPr txBox="1"/>
          <p:nvPr/>
        </p:nvSpPr>
        <p:spPr>
          <a:xfrm>
            <a:off x="172995" y="1241884"/>
            <a:ext cx="3557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L’architecture DDPG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1CA214A-7738-4999-A8BE-5C070AE8F8D9}"/>
              </a:ext>
            </a:extLst>
          </p:cNvPr>
          <p:cNvSpPr/>
          <p:nvPr/>
        </p:nvSpPr>
        <p:spPr>
          <a:xfrm>
            <a:off x="6400221" y="3285120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F9109F7-03CE-4431-8871-4330D67DC57C}"/>
              </a:ext>
            </a:extLst>
          </p:cNvPr>
          <p:cNvSpPr/>
          <p:nvPr/>
        </p:nvSpPr>
        <p:spPr>
          <a:xfrm>
            <a:off x="9261786" y="2009269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8FDF4AF-E7D0-4BCA-B135-A2DB2C81A002}"/>
              </a:ext>
            </a:extLst>
          </p:cNvPr>
          <p:cNvSpPr/>
          <p:nvPr/>
        </p:nvSpPr>
        <p:spPr>
          <a:xfrm>
            <a:off x="9261787" y="4975051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7B21FE7C-2373-42C6-A17D-21093F746713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7918828" y="1942162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8CE48C9D-B858-4BEA-91BE-3E2A75773BFC}"/>
              </a:ext>
            </a:extLst>
          </p:cNvPr>
          <p:cNvCxnSpPr>
            <a:cxnSpLocks/>
            <a:stCxn id="7" idx="1"/>
            <a:endCxn id="5" idx="2"/>
          </p:cNvCxnSpPr>
          <p:nvPr/>
        </p:nvCxnSpPr>
        <p:spPr>
          <a:xfrm rot="10800000">
            <a:off x="7394521" y="4199521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B45048B-EAD8-4AC1-BCC0-D332F84211DA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522046" y="2923669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401F69B-D65D-48BD-AD68-76D8DF4751A8}"/>
                  </a:ext>
                </a:extLst>
              </p:cNvPr>
              <p:cNvSpPr txBox="1"/>
              <p:nvPr/>
            </p:nvSpPr>
            <p:spPr>
              <a:xfrm>
                <a:off x="9687969" y="1486049"/>
                <a:ext cx="1668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401F69B-D65D-48BD-AD68-76D8DF475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969" y="1486049"/>
                <a:ext cx="166814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737AF44-0420-4BAB-A7B6-CA0B7CCD319E}"/>
                  </a:ext>
                </a:extLst>
              </p:cNvPr>
              <p:cNvSpPr txBox="1"/>
              <p:nvPr/>
            </p:nvSpPr>
            <p:spPr>
              <a:xfrm>
                <a:off x="10052621" y="5889451"/>
                <a:ext cx="938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737AF44-0420-4BAB-A7B6-CA0B7CCD3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21" y="5889451"/>
                <a:ext cx="93884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5701421-A66B-4309-A380-DD4F2C556B01}"/>
                  </a:ext>
                </a:extLst>
              </p:cNvPr>
              <p:cNvSpPr txBox="1"/>
              <p:nvPr/>
            </p:nvSpPr>
            <p:spPr>
              <a:xfrm>
                <a:off x="172995" y="2106270"/>
                <a:ext cx="6742709" cy="372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1"/>
                    </a:solidFill>
                  </a:rPr>
                  <a:t>On améliore le modèle avec SARSA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𝑡𝑎𝑟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Avec d = 1 si l’épisode est terminé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fr-FR" sz="3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fr-FR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chemeClr val="accent1"/>
                  </a:solidFill>
                </a:endParaRP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améliore la politique avec l’approximation du modèle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chemeClr val="accent1"/>
                  </a:solidFill>
                </a:endParaRP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5701421-A66B-4309-A380-DD4F2C556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2106270"/>
                <a:ext cx="6742709" cy="3722622"/>
              </a:xfrm>
              <a:prstGeom prst="rect">
                <a:avLst/>
              </a:prstGeom>
              <a:blipFill>
                <a:blip r:embed="rId4"/>
                <a:stretch>
                  <a:fillRect l="-1356" t="-13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663BC7-F75E-4CA6-8BF6-A209FDC0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2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53FECE-AE9E-444B-94FF-627906B3E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DDPG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FFC4633-E2C4-47E2-B0EF-FACF52DD47AF}"/>
              </a:ext>
            </a:extLst>
          </p:cNvPr>
          <p:cNvSpPr/>
          <p:nvPr/>
        </p:nvSpPr>
        <p:spPr>
          <a:xfrm>
            <a:off x="2004415" y="4588249"/>
            <a:ext cx="1340529" cy="13405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ENV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8F614C5-FE9B-4479-B98F-92D710C6C2BC}"/>
              </a:ext>
            </a:extLst>
          </p:cNvPr>
          <p:cNvSpPr/>
          <p:nvPr/>
        </p:nvSpPr>
        <p:spPr>
          <a:xfrm>
            <a:off x="349292" y="3594819"/>
            <a:ext cx="1340529" cy="13405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MEMORY</a:t>
            </a:r>
          </a:p>
        </p:txBody>
      </p:sp>
      <p:cxnSp>
        <p:nvCxnSpPr>
          <p:cNvPr id="6" name="Connecteur : en arc 5">
            <a:extLst>
              <a:ext uri="{FF2B5EF4-FFF2-40B4-BE49-F238E27FC236}">
                <a16:creationId xmlns:a16="http://schemas.microsoft.com/office/drawing/2014/main" id="{77A0E701-F09A-44E6-9D32-8DD52A6EFE60}"/>
              </a:ext>
            </a:extLst>
          </p:cNvPr>
          <p:cNvCxnSpPr>
            <a:cxnSpLocks/>
            <a:stCxn id="4" idx="4"/>
            <a:endCxn id="4" idx="6"/>
          </p:cNvCxnSpPr>
          <p:nvPr/>
        </p:nvCxnSpPr>
        <p:spPr>
          <a:xfrm rot="5400000" flipH="1" flipV="1">
            <a:off x="2674680" y="5258514"/>
            <a:ext cx="670264" cy="670264"/>
          </a:xfrm>
          <a:prstGeom prst="curvedConnector4">
            <a:avLst>
              <a:gd name="adj1" fmla="val -34106"/>
              <a:gd name="adj2" fmla="val 1341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81184BE-6D7B-410D-8A6A-95E1BCCC1880}"/>
                  </a:ext>
                </a:extLst>
              </p:cNvPr>
              <p:cNvSpPr txBox="1"/>
              <p:nvPr/>
            </p:nvSpPr>
            <p:spPr>
              <a:xfrm>
                <a:off x="1626972" y="6168359"/>
                <a:ext cx="754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81184BE-6D7B-410D-8A6A-95E1BCCC1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972" y="6168359"/>
                <a:ext cx="7548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1A6DC69C-EB4D-449E-80FE-99D1C871DC25}"/>
              </a:ext>
            </a:extLst>
          </p:cNvPr>
          <p:cNvCxnSpPr>
            <a:cxnSpLocks/>
            <a:stCxn id="4" idx="4"/>
            <a:endCxn id="5" idx="4"/>
          </p:cNvCxnSpPr>
          <p:nvPr/>
        </p:nvCxnSpPr>
        <p:spPr>
          <a:xfrm rot="5400000" flipH="1">
            <a:off x="1350404" y="4604502"/>
            <a:ext cx="993430" cy="1655123"/>
          </a:xfrm>
          <a:prstGeom prst="curvedConnector3">
            <a:avLst>
              <a:gd name="adj1" fmla="val -2301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79FD203-2F6D-4BEB-AB33-7A6256BC0098}"/>
              </a:ext>
            </a:extLst>
          </p:cNvPr>
          <p:cNvSpPr/>
          <p:nvPr/>
        </p:nvSpPr>
        <p:spPr>
          <a:xfrm>
            <a:off x="149439" y="1358916"/>
            <a:ext cx="3900704" cy="134052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7F004C9-1804-4B1F-B401-6BFE2A174DEC}"/>
                  </a:ext>
                </a:extLst>
              </p:cNvPr>
              <p:cNvSpPr txBox="1"/>
              <p:nvPr/>
            </p:nvSpPr>
            <p:spPr>
              <a:xfrm>
                <a:off x="149439" y="1498482"/>
                <a:ext cx="3900704" cy="1051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fr-F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7F004C9-1804-4B1F-B401-6BFE2A17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39" y="1498482"/>
                <a:ext cx="3900704" cy="1051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F78A21ED-9B9F-43AF-8D2B-58B1D51AE376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rot="5400000" flipH="1" flipV="1">
            <a:off x="1111987" y="2607015"/>
            <a:ext cx="895374" cy="1080234"/>
          </a:xfrm>
          <a:prstGeom prst="curvedConnector3">
            <a:avLst>
              <a:gd name="adj1" fmla="val 50000"/>
            </a:avLst>
          </a:prstGeom>
          <a:ln w="762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B8BA5880-1130-4173-96D4-04681431C711}"/>
              </a:ext>
            </a:extLst>
          </p:cNvPr>
          <p:cNvCxnSpPr>
            <a:cxnSpLocks/>
            <a:stCxn id="9" idx="3"/>
            <a:endCxn id="21" idx="0"/>
          </p:cNvCxnSpPr>
          <p:nvPr/>
        </p:nvCxnSpPr>
        <p:spPr>
          <a:xfrm>
            <a:off x="4050143" y="2029181"/>
            <a:ext cx="841787" cy="691784"/>
          </a:xfrm>
          <a:prstGeom prst="curvedConnector2">
            <a:avLst/>
          </a:prstGeom>
          <a:ln w="762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0CB6D42-CA6F-4F4D-A9F5-316AD0C31E37}"/>
                  </a:ext>
                </a:extLst>
              </p:cNvPr>
              <p:cNvSpPr txBox="1"/>
              <p:nvPr/>
            </p:nvSpPr>
            <p:spPr>
              <a:xfrm>
                <a:off x="6951498" y="1171930"/>
                <a:ext cx="5240502" cy="529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u="sng" dirty="0">
                    <a:solidFill>
                      <a:schemeClr val="accent1"/>
                    </a:solidFill>
                  </a:rPr>
                  <a:t>Algorithme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Pendant autant de </a:t>
                </a:r>
                <a:r>
                  <a:rPr lang="fr-FR" sz="2400" dirty="0" err="1">
                    <a:solidFill>
                      <a:schemeClr val="accent1"/>
                    </a:solidFill>
                  </a:rPr>
                  <a:t>steps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qu’on veut</a:t>
                </a: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Joue une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ajoute la transition à la mémoire</a:t>
                </a:r>
              </a:p>
              <a:p>
                <a:r>
                  <a:rPr lang="fr-FR" sz="2400" b="1" dirty="0" err="1">
                    <a:solidFill>
                      <a:schemeClr val="accent1"/>
                    </a:solidFill>
                  </a:rPr>
                  <a:t>Learn</a:t>
                </a:r>
                <a:endParaRPr lang="fr-FR" sz="2400" b="1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récupère un batch de la mémoire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améliore notre modèle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améliore notre politique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maj nos réseaux </a:t>
                </a:r>
                <a:r>
                  <a:rPr lang="fr-FR" sz="2400" dirty="0" err="1">
                    <a:solidFill>
                      <a:schemeClr val="accent1"/>
                    </a:solidFill>
                  </a:rPr>
                  <a:t>target</a:t>
                </a:r>
                <a:endParaRPr lang="fr-FR" sz="24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0CB6D42-CA6F-4F4D-A9F5-316AD0C31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98" y="1171930"/>
                <a:ext cx="5240502" cy="5295873"/>
              </a:xfrm>
              <a:prstGeom prst="rect">
                <a:avLst/>
              </a:prstGeom>
              <a:blipFill>
                <a:blip r:embed="rId4"/>
                <a:stretch>
                  <a:fillRect l="-1744" t="-9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4454F7C-016D-4127-AC6D-A3065B2B4A47}"/>
              </a:ext>
            </a:extLst>
          </p:cNvPr>
          <p:cNvSpPr/>
          <p:nvPr/>
        </p:nvSpPr>
        <p:spPr>
          <a:xfrm>
            <a:off x="3146956" y="2720965"/>
            <a:ext cx="3489948" cy="134052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0635102-B860-42D7-BD55-143079FB528C}"/>
                  </a:ext>
                </a:extLst>
              </p:cNvPr>
              <p:cNvSpPr txBox="1"/>
              <p:nvPr/>
            </p:nvSpPr>
            <p:spPr>
              <a:xfrm>
                <a:off x="3146956" y="2982724"/>
                <a:ext cx="348994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0635102-B860-42D7-BD55-143079FB5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56" y="2982724"/>
                <a:ext cx="3489948" cy="892552"/>
              </a:xfrm>
              <a:prstGeom prst="rect">
                <a:avLst/>
              </a:prstGeom>
              <a:blipFill>
                <a:blip r:embed="rId5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eur : en arc 40">
            <a:extLst>
              <a:ext uri="{FF2B5EF4-FFF2-40B4-BE49-F238E27FC236}">
                <a16:creationId xmlns:a16="http://schemas.microsoft.com/office/drawing/2014/main" id="{02989568-5417-4957-8668-FE62E9D78B3F}"/>
              </a:ext>
            </a:extLst>
          </p:cNvPr>
          <p:cNvCxnSpPr>
            <a:cxnSpLocks/>
            <a:stCxn id="21" idx="2"/>
            <a:endCxn id="4" idx="7"/>
          </p:cNvCxnSpPr>
          <p:nvPr/>
        </p:nvCxnSpPr>
        <p:spPr>
          <a:xfrm rot="5400000">
            <a:off x="3658744" y="3551378"/>
            <a:ext cx="723071" cy="1743302"/>
          </a:xfrm>
          <a:prstGeom prst="curvedConnector3">
            <a:avLst>
              <a:gd name="adj1" fmla="val 50000"/>
            </a:avLst>
          </a:prstGeom>
          <a:ln w="762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C27D9E74-C9D4-44CC-BF39-4DFF5853140B}"/>
                  </a:ext>
                </a:extLst>
              </p:cNvPr>
              <p:cNvSpPr txBox="1"/>
              <p:nvPr/>
            </p:nvSpPr>
            <p:spPr>
              <a:xfrm>
                <a:off x="3717014" y="4479657"/>
                <a:ext cx="27393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1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1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1800" b="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C27D9E74-C9D4-44CC-BF39-4DFF58531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14" y="4479657"/>
                <a:ext cx="2739340" cy="646331"/>
              </a:xfrm>
              <a:prstGeom prst="rect">
                <a:avLst/>
              </a:prstGeom>
              <a:blipFill>
                <a:blip r:embed="rId6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5F4DD6DF-077A-4E60-9B93-999A972E0917}"/>
                  </a:ext>
                </a:extLst>
              </p:cNvPr>
              <p:cNvSpPr txBox="1"/>
              <p:nvPr/>
            </p:nvSpPr>
            <p:spPr>
              <a:xfrm>
                <a:off x="3357469" y="5928778"/>
                <a:ext cx="1325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5F4DD6DF-077A-4E60-9B93-999A972E0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469" y="5928778"/>
                <a:ext cx="132561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0D25FB-03F2-4E63-8F4B-225B6745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5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9" grpId="0" animBg="1"/>
      <p:bldP spid="10" grpId="0"/>
      <p:bldP spid="14" grpId="0"/>
      <p:bldP spid="21" grpId="0" animBg="1"/>
      <p:bldP spid="24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94FCE-311C-47DE-A6F6-4B7034330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0"/>
            <a:ext cx="6576749" cy="2511329"/>
          </a:xfrm>
        </p:spPr>
        <p:txBody>
          <a:bodyPr>
            <a:normAutofit/>
          </a:bodyPr>
          <a:lstStyle/>
          <a:p>
            <a:r>
              <a:rPr lang="fr-FR" sz="7200" b="1" dirty="0"/>
              <a:t>À VOS ORDIS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DAC63C5-E5E6-4F73-8B8D-172CDCE0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52440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0</TotalTime>
  <Words>587</Words>
  <Application>Microsoft Office PowerPoint</Application>
  <PresentationFormat>Grand écran</PresentationFormat>
  <Paragraphs>104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Automatants</vt:lpstr>
      <vt:lpstr>Deep Deterministic Policy Gradient (DDPG)</vt:lpstr>
      <vt:lpstr>Résumé</vt:lpstr>
      <vt:lpstr>Rappels DQN et limites</vt:lpstr>
      <vt:lpstr>DDPG</vt:lpstr>
      <vt:lpstr>DDPG</vt:lpstr>
      <vt:lpstr>DDPG</vt:lpstr>
      <vt:lpstr>DDPG</vt:lpstr>
      <vt:lpstr>À VOS ORDIS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Raffael Bolla--Di Lorenzo (Student at CentraleSupelec)</dc:creator>
  <cp:lastModifiedBy>Raffael Bolla--Di Lorenzo (Student at CentraleSupelec)</cp:lastModifiedBy>
  <cp:revision>26</cp:revision>
  <dcterms:created xsi:type="dcterms:W3CDTF">2021-06-28T08:28:39Z</dcterms:created>
  <dcterms:modified xsi:type="dcterms:W3CDTF">2021-07-11T06:28:13Z</dcterms:modified>
</cp:coreProperties>
</file>